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17"/>
  </p:handoutMasterIdLst>
  <p:sldIdLst>
    <p:sldId id="256" r:id="rId4"/>
    <p:sldId id="268" r:id="rId5"/>
    <p:sldId id="281" r:id="rId6"/>
    <p:sldId id="269" r:id="rId7"/>
    <p:sldId id="272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62" r:id="rId16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171B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-50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t>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Elena </a:t>
            </a:r>
            <a:r>
              <a:rPr lang="en-US" dirty="0" err="1" smtClean="0"/>
              <a:t>Boydeva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SoftServe</a:t>
            </a:r>
            <a:r>
              <a:rPr lang="en-US" dirty="0" smtClean="0"/>
              <a:t> IT Academy – First Demo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07324" y="1233488"/>
            <a:ext cx="11360639" cy="525970"/>
          </a:xfrm>
        </p:spPr>
        <p:txBody>
          <a:bodyPr/>
          <a:lstStyle/>
          <a:p>
            <a:r>
              <a:rPr lang="en-US" dirty="0" smtClean="0"/>
              <a:t>Example:</a:t>
            </a:r>
            <a:endParaRPr lang="bg-BG" dirty="0"/>
          </a:p>
        </p:txBody>
      </p:sp>
      <p:sp>
        <p:nvSpPr>
          <p:cNvPr id="5" name="Oval 4"/>
          <p:cNvSpPr/>
          <p:nvPr/>
        </p:nvSpPr>
        <p:spPr>
          <a:xfrm>
            <a:off x="1536700" y="1828800"/>
            <a:ext cx="1930400" cy="825500"/>
          </a:xfrm>
          <a:prstGeom prst="ellipse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Peter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42900" y="29591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Nikolay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692400" y="29591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Nina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1689100" y="42799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Simeon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114800" y="42799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George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4940300" y="57277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Anton</a:t>
            </a:r>
            <a:endParaRPr lang="bg-BG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1689100" y="2654300"/>
            <a:ext cx="36830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7" idx="4"/>
          </p:cNvCxnSpPr>
          <p:nvPr/>
        </p:nvCxnSpPr>
        <p:spPr>
          <a:xfrm flipH="1">
            <a:off x="2844800" y="3784600"/>
            <a:ext cx="812800" cy="495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4"/>
          </p:cNvCxnSpPr>
          <p:nvPr/>
        </p:nvCxnSpPr>
        <p:spPr>
          <a:xfrm>
            <a:off x="3657600" y="3784600"/>
            <a:ext cx="895350" cy="495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073400" y="2654300"/>
            <a:ext cx="19685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168900" y="5054600"/>
            <a:ext cx="447675" cy="673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616575" y="1828800"/>
            <a:ext cx="635507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Superiors: George, Nina, Peter </a:t>
            </a:r>
          </a:p>
          <a:p>
            <a:endParaRPr lang="en-US" dirty="0" smtClean="0"/>
          </a:p>
          <a:p>
            <a:r>
              <a:rPr lang="en-US" dirty="0" smtClean="0"/>
              <a:t>Call the method </a:t>
            </a:r>
            <a:r>
              <a:rPr lang="en-US" dirty="0" err="1" smtClean="0"/>
              <a:t>ReturnSuperiors</a:t>
            </a:r>
            <a:r>
              <a:rPr lang="en-US" dirty="0" smtClean="0"/>
              <a:t>(Peter)</a:t>
            </a:r>
          </a:p>
          <a:p>
            <a:endParaRPr lang="en-US" dirty="0"/>
          </a:p>
          <a:p>
            <a:r>
              <a:rPr lang="en-US" dirty="0" smtClean="0"/>
              <a:t>Peter does not have superior then he is CEO of the company</a:t>
            </a:r>
          </a:p>
          <a:p>
            <a:endParaRPr lang="en-US" dirty="0"/>
          </a:p>
          <a:p>
            <a:r>
              <a:rPr lang="en-US" dirty="0" smtClean="0"/>
              <a:t>Return Superiors: George, Nina, Peter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941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8" t="17186" r="41435" b="33958"/>
          <a:stretch/>
        </p:blipFill>
        <p:spPr bwMode="auto">
          <a:xfrm>
            <a:off x="5626100" y="2114550"/>
            <a:ext cx="6337300" cy="3573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Oval 28"/>
          <p:cNvSpPr/>
          <p:nvPr/>
        </p:nvSpPr>
        <p:spPr>
          <a:xfrm>
            <a:off x="2306515" y="2580053"/>
            <a:ext cx="1439985" cy="1010382"/>
          </a:xfrm>
          <a:prstGeom prst="ellipse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9997" y="1204945"/>
            <a:ext cx="2618206" cy="525970"/>
          </a:xfrm>
        </p:spPr>
        <p:txBody>
          <a:bodyPr/>
          <a:lstStyle/>
          <a:p>
            <a:r>
              <a:rPr lang="en-US" dirty="0" smtClean="0"/>
              <a:t>Input Data:</a:t>
            </a:r>
            <a:endParaRPr lang="bg-BG" dirty="0"/>
          </a:p>
        </p:txBody>
      </p:sp>
      <p:sp>
        <p:nvSpPr>
          <p:cNvPr id="4" name="Oval 3"/>
          <p:cNvSpPr/>
          <p:nvPr/>
        </p:nvSpPr>
        <p:spPr>
          <a:xfrm>
            <a:off x="1473200" y="1828800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Peter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486019" y="2759807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Nikolay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357315" y="2797907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Nina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689100" y="4131407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Simeon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3359638" y="4131407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George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3937000" y="5168899"/>
            <a:ext cx="1336431" cy="571500"/>
          </a:xfrm>
          <a:prstGeom prst="ellipse">
            <a:avLst/>
          </a:prstGeom>
          <a:solidFill>
            <a:srgbClr val="FF99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Anton</a:t>
            </a:r>
            <a:endParaRPr lang="bg-BG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1536700" y="2400300"/>
            <a:ext cx="571500" cy="359507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6" idx="4"/>
          </p:cNvCxnSpPr>
          <p:nvPr/>
        </p:nvCxnSpPr>
        <p:spPr>
          <a:xfrm flipH="1">
            <a:off x="2509715" y="3369407"/>
            <a:ext cx="515816" cy="749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4"/>
          </p:cNvCxnSpPr>
          <p:nvPr/>
        </p:nvCxnSpPr>
        <p:spPr>
          <a:xfrm>
            <a:off x="3025531" y="3369407"/>
            <a:ext cx="668215" cy="749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136774" y="2411045"/>
            <a:ext cx="708026" cy="34876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203700" y="4702907"/>
            <a:ext cx="309929" cy="46599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1431192" y="5181598"/>
            <a:ext cx="1336431" cy="571500"/>
          </a:xfrm>
          <a:prstGeom prst="ellipse">
            <a:avLst/>
          </a:prstGeom>
          <a:solidFill>
            <a:srgbClr val="FF99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Silvia</a:t>
            </a:r>
            <a:endParaRPr lang="bg-BG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/>
          <p:cNvCxnSpPr>
            <a:stCxn id="7" idx="4"/>
          </p:cNvCxnSpPr>
          <p:nvPr/>
        </p:nvCxnSpPr>
        <p:spPr>
          <a:xfrm flipH="1">
            <a:off x="2007821" y="4702907"/>
            <a:ext cx="349495" cy="478691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38100" y="3849564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Ivan</a:t>
            </a:r>
            <a:endParaRPr lang="bg-BG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/>
          <p:cNvCxnSpPr>
            <a:stCxn id="5" idx="4"/>
          </p:cNvCxnSpPr>
          <p:nvPr/>
        </p:nvCxnSpPr>
        <p:spPr>
          <a:xfrm flipH="1">
            <a:off x="697034" y="3331307"/>
            <a:ext cx="457201" cy="518257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itle 1"/>
          <p:cNvSpPr txBox="1">
            <a:spLocks/>
          </p:cNvSpPr>
          <p:nvPr/>
        </p:nvSpPr>
        <p:spPr>
          <a:xfrm>
            <a:off x="5590540" y="1348360"/>
            <a:ext cx="2956560" cy="5259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Output Data</a:t>
            </a:r>
            <a:r>
              <a:rPr lang="en-US" dirty="0" smtClean="0"/>
              <a:t>:</a:t>
            </a:r>
            <a:endParaRPr lang="bg-BG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5626100" y="5043852"/>
            <a:ext cx="5207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84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82" t="23611" r="38214" b="27724"/>
          <a:stretch/>
        </p:blipFill>
        <p:spPr bwMode="auto">
          <a:xfrm>
            <a:off x="5570764" y="2069610"/>
            <a:ext cx="6350000" cy="3559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Oval 3"/>
          <p:cNvSpPr/>
          <p:nvPr/>
        </p:nvSpPr>
        <p:spPr>
          <a:xfrm>
            <a:off x="434242" y="2540366"/>
            <a:ext cx="1439985" cy="1010382"/>
          </a:xfrm>
          <a:prstGeom prst="ellipse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79997" y="1204945"/>
            <a:ext cx="2618206" cy="525970"/>
          </a:xfrm>
        </p:spPr>
        <p:txBody>
          <a:bodyPr/>
          <a:lstStyle/>
          <a:p>
            <a:r>
              <a:rPr lang="en-US" dirty="0" smtClean="0"/>
              <a:t>Input Data:</a:t>
            </a:r>
            <a:endParaRPr lang="bg-BG" dirty="0"/>
          </a:p>
        </p:txBody>
      </p:sp>
      <p:sp>
        <p:nvSpPr>
          <p:cNvPr id="6" name="Oval 5"/>
          <p:cNvSpPr/>
          <p:nvPr/>
        </p:nvSpPr>
        <p:spPr>
          <a:xfrm>
            <a:off x="1473200" y="1828800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Peter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86019" y="2759807"/>
            <a:ext cx="1336431" cy="571500"/>
          </a:xfrm>
          <a:prstGeom prst="ellipse">
            <a:avLst/>
          </a:prstGeom>
          <a:solidFill>
            <a:srgbClr val="FF99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Nikolay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357315" y="2797907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Nina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689100" y="4131407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Simeon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3359638" y="4131407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George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937000" y="5168899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Anton</a:t>
            </a:r>
            <a:endParaRPr lang="bg-BG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536700" y="2400300"/>
            <a:ext cx="571500" cy="359507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4"/>
          </p:cNvCxnSpPr>
          <p:nvPr/>
        </p:nvCxnSpPr>
        <p:spPr>
          <a:xfrm flipH="1">
            <a:off x="2509715" y="3369407"/>
            <a:ext cx="515816" cy="749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4"/>
          </p:cNvCxnSpPr>
          <p:nvPr/>
        </p:nvCxnSpPr>
        <p:spPr>
          <a:xfrm>
            <a:off x="3025531" y="3369407"/>
            <a:ext cx="668215" cy="749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136774" y="2411045"/>
            <a:ext cx="708026" cy="34876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203700" y="4702907"/>
            <a:ext cx="309929" cy="46599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1431192" y="5181598"/>
            <a:ext cx="1336431" cy="571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Silvia</a:t>
            </a:r>
            <a:endParaRPr lang="bg-BG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/>
          <p:cNvCxnSpPr>
            <a:stCxn id="9" idx="4"/>
          </p:cNvCxnSpPr>
          <p:nvPr/>
        </p:nvCxnSpPr>
        <p:spPr>
          <a:xfrm flipH="1">
            <a:off x="2007821" y="4702907"/>
            <a:ext cx="349495" cy="478691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38100" y="3849564"/>
            <a:ext cx="1336431" cy="571500"/>
          </a:xfrm>
          <a:prstGeom prst="ellipse">
            <a:avLst/>
          </a:prstGeom>
          <a:solidFill>
            <a:srgbClr val="FF99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Ivan</a:t>
            </a:r>
            <a:endParaRPr lang="bg-BG" dirty="0">
              <a:solidFill>
                <a:schemeClr val="tx1"/>
              </a:solidFill>
            </a:endParaRPr>
          </a:p>
        </p:txBody>
      </p:sp>
      <p:cxnSp>
        <p:nvCxnSpPr>
          <p:cNvPr id="20" name="Straight Arrow Connector 19"/>
          <p:cNvCxnSpPr>
            <a:stCxn id="7" idx="4"/>
          </p:cNvCxnSpPr>
          <p:nvPr/>
        </p:nvCxnSpPr>
        <p:spPr>
          <a:xfrm flipH="1">
            <a:off x="697034" y="3331307"/>
            <a:ext cx="457201" cy="518257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/>
          <p:cNvSpPr txBox="1">
            <a:spLocks/>
          </p:cNvSpPr>
          <p:nvPr/>
        </p:nvSpPr>
        <p:spPr>
          <a:xfrm>
            <a:off x="5590540" y="1348360"/>
            <a:ext cx="3007360" cy="5259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Output Data</a:t>
            </a:r>
            <a:r>
              <a:rPr lang="en-US" dirty="0" smtClean="0"/>
              <a:t>:</a:t>
            </a:r>
            <a:endParaRPr lang="bg-BG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5689600" y="4954952"/>
            <a:ext cx="5207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4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25977" y="1245871"/>
            <a:ext cx="7120893" cy="3097530"/>
          </a:xfrm>
        </p:spPr>
        <p:txBody>
          <a:bodyPr>
            <a:normAutofit/>
          </a:bodyPr>
          <a:lstStyle/>
          <a:p>
            <a:pPr algn="ctr"/>
            <a:r>
              <a:rPr lang="en-US" sz="8800" dirty="0" smtClean="0"/>
              <a:t>THANK YOU!</a:t>
            </a:r>
            <a:endParaRPr lang="uk-UA" sz="8800" dirty="0"/>
          </a:p>
        </p:txBody>
      </p:sp>
    </p:spTree>
    <p:extLst>
      <p:ext uri="{BB962C8B-B14F-4D97-AF65-F5344CB8AC3E}">
        <p14:creationId xmlns:p14="http://schemas.microsoft.com/office/powerpoint/2010/main" val="83783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Task: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Write a program to find the most direct superior of two employees of company hierarchy. Each </a:t>
            </a:r>
            <a:r>
              <a:rPr lang="en-US" sz="2400" dirty="0" smtClean="0"/>
              <a:t>superior </a:t>
            </a:r>
            <a:r>
              <a:rPr lang="en-US" sz="2400" dirty="0"/>
              <a:t>can have a maximum of two employees and each employee can have only one superior. </a:t>
            </a:r>
          </a:p>
          <a:p>
            <a:r>
              <a:rPr lang="en-US" sz="2400" dirty="0" smtClean="0"/>
              <a:t>Input Data: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 number of </a:t>
            </a:r>
            <a:r>
              <a:rPr lang="en-US" sz="2400" dirty="0" smtClean="0"/>
              <a:t>hierarchical </a:t>
            </a:r>
            <a:r>
              <a:rPr lang="en-US" sz="2400" dirty="0"/>
              <a:t>couples </a:t>
            </a:r>
            <a:r>
              <a:rPr lang="en-US" sz="2400" dirty="0" smtClean="0"/>
              <a:t>superior-subordinate;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name of the first </a:t>
            </a:r>
            <a:r>
              <a:rPr lang="en-US" sz="2400" dirty="0" smtClean="0"/>
              <a:t>employee;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name of the second </a:t>
            </a:r>
            <a:r>
              <a:rPr lang="en-US" sz="2400" dirty="0" smtClean="0"/>
              <a:t>employee.</a:t>
            </a:r>
            <a:endParaRPr lang="en-US" sz="2400" dirty="0"/>
          </a:p>
          <a:p>
            <a:r>
              <a:rPr lang="en-US" sz="1600" b="1" dirty="0" smtClean="0"/>
              <a:t>*First </a:t>
            </a:r>
            <a:r>
              <a:rPr lang="en-US" sz="1600" b="1" dirty="0"/>
              <a:t>pair always contains the head of the highest </a:t>
            </a:r>
            <a:r>
              <a:rPr lang="en-US" sz="1600" b="1" dirty="0" smtClean="0"/>
              <a:t>rank</a:t>
            </a:r>
            <a:endParaRPr lang="en-US" sz="2400" dirty="0"/>
          </a:p>
          <a:p>
            <a:r>
              <a:rPr lang="en-US" sz="2400" dirty="0"/>
              <a:t>Output Data: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The </a:t>
            </a:r>
            <a:r>
              <a:rPr lang="en-US" sz="2400" dirty="0"/>
              <a:t>name of the most direct superior of first and second </a:t>
            </a:r>
            <a:r>
              <a:rPr lang="en-US" sz="2400" dirty="0" smtClean="0"/>
              <a:t>employee.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07324" y="1081088"/>
            <a:ext cx="11360639" cy="525970"/>
          </a:xfrm>
        </p:spPr>
        <p:txBody>
          <a:bodyPr/>
          <a:lstStyle/>
          <a:p>
            <a:r>
              <a:rPr lang="en-US" dirty="0" smtClean="0"/>
              <a:t>Class Employee</a:t>
            </a:r>
            <a:endParaRPr lang="uk-UA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/>
          </p:nvPr>
        </p:nvSpPr>
        <p:spPr>
          <a:xfrm>
            <a:off x="407325" y="1678097"/>
            <a:ext cx="5206075" cy="189060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Fields:</a:t>
            </a:r>
          </a:p>
          <a:p>
            <a:r>
              <a:rPr lang="en-US" dirty="0"/>
              <a:t>private string name;</a:t>
            </a:r>
          </a:p>
          <a:p>
            <a:r>
              <a:rPr lang="en-US" dirty="0" smtClean="0"/>
              <a:t>private </a:t>
            </a:r>
            <a:r>
              <a:rPr lang="en-US" dirty="0"/>
              <a:t>string superior;</a:t>
            </a:r>
          </a:p>
          <a:p>
            <a:r>
              <a:rPr lang="en-US" dirty="0" smtClean="0"/>
              <a:t>private List&lt;Employee</a:t>
            </a:r>
            <a:r>
              <a:rPr lang="en-US" dirty="0"/>
              <a:t>&gt; subordinates</a:t>
            </a:r>
            <a:r>
              <a:rPr lang="en-US" dirty="0" smtClean="0"/>
              <a:t>;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Текст 4"/>
          <p:cNvSpPr txBox="1">
            <a:spLocks/>
          </p:cNvSpPr>
          <p:nvPr/>
        </p:nvSpPr>
        <p:spPr>
          <a:xfrm>
            <a:off x="6198525" y="1716197"/>
            <a:ext cx="5206075" cy="16239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84" indent="-228584" algn="l" defTabSz="914332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 typeface="Tahoma" panose="020B060403050404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7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2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ahoma" panose="020B0604030504040204" pitchFamily="34" charset="0"/>
              <a:buNone/>
            </a:pPr>
            <a:r>
              <a:rPr lang="en-US" dirty="0" smtClean="0"/>
              <a:t>Properties:</a:t>
            </a:r>
          </a:p>
          <a:p>
            <a:r>
              <a:rPr lang="en-US" dirty="0" smtClean="0"/>
              <a:t>public string Name { get; set; }</a:t>
            </a:r>
          </a:p>
          <a:p>
            <a:r>
              <a:rPr lang="en-US" dirty="0" smtClean="0"/>
              <a:t>public string Superior { get; set; }</a:t>
            </a:r>
            <a:endParaRPr lang="uk-UA" dirty="0"/>
          </a:p>
        </p:txBody>
      </p:sp>
      <p:sp>
        <p:nvSpPr>
          <p:cNvPr id="10" name="Текст 4"/>
          <p:cNvSpPr txBox="1">
            <a:spLocks/>
          </p:cNvSpPr>
          <p:nvPr/>
        </p:nvSpPr>
        <p:spPr>
          <a:xfrm>
            <a:off x="402936" y="3951396"/>
            <a:ext cx="10138064" cy="18906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84" indent="-228584" algn="l" defTabSz="914332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 typeface="Tahoma" panose="020B060403050404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7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2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ahoma" panose="020B0604030504040204" pitchFamily="34" charset="0"/>
              <a:buNone/>
            </a:pPr>
            <a:r>
              <a:rPr lang="en-US" dirty="0" smtClean="0"/>
              <a:t>Methods:</a:t>
            </a:r>
          </a:p>
          <a:p>
            <a:r>
              <a:rPr lang="en-US" dirty="0"/>
              <a:t>public void </a:t>
            </a:r>
            <a:r>
              <a:rPr lang="en-US" dirty="0" err="1"/>
              <a:t>AddSubordinate</a:t>
            </a:r>
            <a:r>
              <a:rPr lang="en-US" dirty="0"/>
              <a:t>(Employee employee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/>
              <a:t>public string </a:t>
            </a:r>
            <a:r>
              <a:rPr lang="en-US" dirty="0" err="1"/>
              <a:t>GetSuperior</a:t>
            </a:r>
            <a:r>
              <a:rPr lang="en-US" dirty="0"/>
              <a:t>(Employee employee</a:t>
            </a:r>
            <a:r>
              <a:rPr lang="en-US" dirty="0" smtClean="0"/>
              <a:t>)</a:t>
            </a:r>
          </a:p>
          <a:p>
            <a:pPr marL="0" indent="0">
              <a:buFont typeface="Tahoma" panose="020B0604030504040204" pitchFamily="34" charset="0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65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3"/>
          <p:cNvSpPr>
            <a:spLocks noGrp="1"/>
          </p:cNvSpPr>
          <p:nvPr>
            <p:ph type="title"/>
          </p:nvPr>
        </p:nvSpPr>
        <p:spPr>
          <a:xfrm>
            <a:off x="407324" y="1233488"/>
            <a:ext cx="11360639" cy="525970"/>
          </a:xfrm>
        </p:spPr>
        <p:txBody>
          <a:bodyPr/>
          <a:lstStyle/>
          <a:p>
            <a:r>
              <a:rPr lang="en-US" dirty="0" smtClean="0"/>
              <a:t>Main:</a:t>
            </a:r>
            <a:endParaRPr lang="uk-UA" dirty="0"/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/>
          </p:nvPr>
        </p:nvSpPr>
        <p:spPr>
          <a:xfrm>
            <a:off x="407325" y="2033697"/>
            <a:ext cx="11521152" cy="4563953"/>
          </a:xfrm>
        </p:spPr>
        <p:txBody>
          <a:bodyPr/>
          <a:lstStyle/>
          <a:p>
            <a:pPr marL="514350" indent="-514350">
              <a:buAutoNum type="arabicParenR"/>
            </a:pPr>
            <a:r>
              <a:rPr lang="en-US" dirty="0" smtClean="0"/>
              <a:t>Keep the company hierarchy in Dictionary with </a:t>
            </a:r>
            <a:r>
              <a:rPr lang="en-US" dirty="0" smtClean="0">
                <a:solidFill>
                  <a:srgbClr val="FF0000"/>
                </a:solidFill>
              </a:rPr>
              <a:t>Key</a:t>
            </a:r>
            <a:r>
              <a:rPr lang="en-US" dirty="0" smtClean="0"/>
              <a:t> string(name) and </a:t>
            </a:r>
            <a:r>
              <a:rPr lang="en-US" dirty="0" smtClean="0">
                <a:solidFill>
                  <a:srgbClr val="FF0000"/>
                </a:solidFill>
              </a:rPr>
              <a:t>Value </a:t>
            </a:r>
            <a:r>
              <a:rPr lang="en-US" dirty="0" smtClean="0"/>
              <a:t>Employee;</a:t>
            </a:r>
          </a:p>
          <a:p>
            <a:pPr marL="514350" indent="-514350">
              <a:buAutoNum type="arabicParenR"/>
            </a:pPr>
            <a:r>
              <a:rPr lang="en-US" dirty="0" smtClean="0"/>
              <a:t>Make connection between </a:t>
            </a:r>
            <a:r>
              <a:rPr lang="en-US" dirty="0" smtClean="0">
                <a:solidFill>
                  <a:srgbClr val="FF0000"/>
                </a:solidFill>
              </a:rPr>
              <a:t>Superior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0000"/>
                </a:solidFill>
              </a:rPr>
              <a:t>Subordinate</a:t>
            </a:r>
            <a:r>
              <a:rPr lang="en-US" dirty="0" smtClean="0"/>
              <a:t>;</a:t>
            </a:r>
          </a:p>
          <a:p>
            <a:pPr marL="514350" indent="-514350">
              <a:buAutoNum type="arabicParenR"/>
            </a:pPr>
            <a:r>
              <a:rPr lang="en-US" dirty="0" smtClean="0"/>
              <a:t>Enter two employees and find them in our hierarchy;</a:t>
            </a:r>
          </a:p>
          <a:p>
            <a:pPr marL="514350" indent="-514350">
              <a:buAutoNum type="arabicParenR"/>
            </a:pPr>
            <a:r>
              <a:rPr lang="en-US" dirty="0" smtClean="0"/>
              <a:t>Call recursive method </a:t>
            </a:r>
            <a:r>
              <a:rPr lang="en-US" dirty="0" err="1" smtClean="0">
                <a:solidFill>
                  <a:srgbClr val="FF0000"/>
                </a:solidFill>
              </a:rPr>
              <a:t>ReturnSuperiors</a:t>
            </a:r>
            <a:r>
              <a:rPr lang="en-US" dirty="0" smtClean="0"/>
              <a:t> of first employee and of second employee and save them in two different lists</a:t>
            </a:r>
          </a:p>
          <a:p>
            <a:pPr marL="514350" indent="-514350">
              <a:buAutoNum type="arabicParenR"/>
            </a:pPr>
            <a:r>
              <a:rPr lang="en-US" dirty="0" smtClean="0"/>
              <a:t>Compare two lists. The first match is our goal – the most direct superior or these two employees.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89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3"/>
          <p:cNvSpPr>
            <a:spLocks noGrp="1"/>
          </p:cNvSpPr>
          <p:nvPr>
            <p:ph type="title"/>
          </p:nvPr>
        </p:nvSpPr>
        <p:spPr>
          <a:xfrm>
            <a:off x="407324" y="1233488"/>
            <a:ext cx="11360639" cy="525970"/>
          </a:xfrm>
        </p:spPr>
        <p:txBody>
          <a:bodyPr/>
          <a:lstStyle/>
          <a:p>
            <a:r>
              <a:rPr lang="en-US" dirty="0" smtClean="0"/>
              <a:t>Recursive method </a:t>
            </a:r>
            <a:r>
              <a:rPr lang="en-US" dirty="0" err="1" smtClean="0"/>
              <a:t>ReturnSuperiors</a:t>
            </a:r>
            <a:endParaRPr lang="uk-UA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35" t="27530" r="35612" b="38541"/>
          <a:stretch/>
        </p:blipFill>
        <p:spPr bwMode="auto">
          <a:xfrm>
            <a:off x="457200" y="1985553"/>
            <a:ext cx="9505636" cy="4678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3782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</a:t>
            </a:r>
            <a:endParaRPr lang="bg-BG" dirty="0"/>
          </a:p>
        </p:txBody>
      </p:sp>
      <p:sp>
        <p:nvSpPr>
          <p:cNvPr id="4" name="Oval 3"/>
          <p:cNvSpPr/>
          <p:nvPr/>
        </p:nvSpPr>
        <p:spPr>
          <a:xfrm>
            <a:off x="1536700" y="18288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Peter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342900" y="29591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Nikolay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692400" y="29591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Nina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689100" y="42799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Simeon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4114800" y="42799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George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940300" y="5727700"/>
            <a:ext cx="1930400" cy="825500"/>
          </a:xfrm>
          <a:prstGeom prst="ellipse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Anton</a:t>
            </a:r>
            <a:endParaRPr lang="bg-BG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1689100" y="2654300"/>
            <a:ext cx="36830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4"/>
          </p:cNvCxnSpPr>
          <p:nvPr/>
        </p:nvCxnSpPr>
        <p:spPr>
          <a:xfrm flipH="1">
            <a:off x="2844800" y="3784600"/>
            <a:ext cx="812800" cy="495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4"/>
          </p:cNvCxnSpPr>
          <p:nvPr/>
        </p:nvCxnSpPr>
        <p:spPr>
          <a:xfrm>
            <a:off x="3657600" y="3784600"/>
            <a:ext cx="895350" cy="495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073400" y="2654300"/>
            <a:ext cx="19685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5168900" y="5054600"/>
            <a:ext cx="447675" cy="673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616575" y="1828800"/>
            <a:ext cx="42720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Superiors: </a:t>
            </a:r>
          </a:p>
          <a:p>
            <a:endParaRPr lang="en-US" dirty="0" smtClean="0"/>
          </a:p>
          <a:p>
            <a:r>
              <a:rPr lang="en-US" dirty="0" smtClean="0"/>
              <a:t>Call the method </a:t>
            </a:r>
            <a:r>
              <a:rPr lang="en-US" dirty="0" err="1" smtClean="0"/>
              <a:t>ReturnSuperiors</a:t>
            </a:r>
            <a:r>
              <a:rPr lang="en-US" dirty="0" smtClean="0"/>
              <a:t>(Anton)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76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07324" y="1233488"/>
            <a:ext cx="11360639" cy="525970"/>
          </a:xfrm>
        </p:spPr>
        <p:txBody>
          <a:bodyPr/>
          <a:lstStyle/>
          <a:p>
            <a:r>
              <a:rPr lang="en-US" dirty="0" smtClean="0"/>
              <a:t>Example:</a:t>
            </a:r>
            <a:endParaRPr lang="bg-BG" dirty="0"/>
          </a:p>
        </p:txBody>
      </p:sp>
      <p:sp>
        <p:nvSpPr>
          <p:cNvPr id="5" name="Oval 4"/>
          <p:cNvSpPr/>
          <p:nvPr/>
        </p:nvSpPr>
        <p:spPr>
          <a:xfrm>
            <a:off x="1536700" y="18288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Peter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42900" y="29591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Nikolay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692400" y="29591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Nina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1689100" y="42799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Simeon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114800" y="4279900"/>
            <a:ext cx="1930400" cy="825500"/>
          </a:xfrm>
          <a:prstGeom prst="ellipse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George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4940300" y="57277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Anton</a:t>
            </a:r>
            <a:endParaRPr lang="bg-BG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1689100" y="2654300"/>
            <a:ext cx="36830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7" idx="4"/>
          </p:cNvCxnSpPr>
          <p:nvPr/>
        </p:nvCxnSpPr>
        <p:spPr>
          <a:xfrm flipH="1">
            <a:off x="2844800" y="3784600"/>
            <a:ext cx="812800" cy="495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4"/>
          </p:cNvCxnSpPr>
          <p:nvPr/>
        </p:nvCxnSpPr>
        <p:spPr>
          <a:xfrm>
            <a:off x="3657600" y="3784600"/>
            <a:ext cx="895350" cy="495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073400" y="2654300"/>
            <a:ext cx="19685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168900" y="5054600"/>
            <a:ext cx="447675" cy="673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616575" y="1828800"/>
            <a:ext cx="44087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Superiors: George </a:t>
            </a:r>
          </a:p>
          <a:p>
            <a:endParaRPr lang="en-US" dirty="0" smtClean="0"/>
          </a:p>
          <a:p>
            <a:r>
              <a:rPr lang="en-US" dirty="0" smtClean="0"/>
              <a:t>Call the method </a:t>
            </a:r>
            <a:r>
              <a:rPr lang="en-US" dirty="0" err="1" smtClean="0"/>
              <a:t>ReturnSuperiors</a:t>
            </a:r>
            <a:r>
              <a:rPr lang="en-US" dirty="0" smtClean="0"/>
              <a:t>(George)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83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07324" y="1233488"/>
            <a:ext cx="11360639" cy="525970"/>
          </a:xfrm>
        </p:spPr>
        <p:txBody>
          <a:bodyPr/>
          <a:lstStyle/>
          <a:p>
            <a:r>
              <a:rPr lang="en-US" dirty="0" smtClean="0"/>
              <a:t>Example:</a:t>
            </a:r>
            <a:endParaRPr lang="bg-BG" dirty="0"/>
          </a:p>
        </p:txBody>
      </p:sp>
      <p:sp>
        <p:nvSpPr>
          <p:cNvPr id="5" name="Oval 4"/>
          <p:cNvSpPr/>
          <p:nvPr/>
        </p:nvSpPr>
        <p:spPr>
          <a:xfrm>
            <a:off x="1536700" y="18288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Peter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42900" y="29591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Nikolay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692400" y="2959100"/>
            <a:ext cx="1930400" cy="825500"/>
          </a:xfrm>
          <a:prstGeom prst="ellipse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Nina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1689100" y="42799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Simeon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114800" y="42799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George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4940300" y="57277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Anton</a:t>
            </a:r>
            <a:endParaRPr lang="bg-BG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1689100" y="2654300"/>
            <a:ext cx="36830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7" idx="4"/>
          </p:cNvCxnSpPr>
          <p:nvPr/>
        </p:nvCxnSpPr>
        <p:spPr>
          <a:xfrm flipH="1">
            <a:off x="2844800" y="3784600"/>
            <a:ext cx="812800" cy="495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4"/>
          </p:cNvCxnSpPr>
          <p:nvPr/>
        </p:nvCxnSpPr>
        <p:spPr>
          <a:xfrm>
            <a:off x="3657600" y="3784600"/>
            <a:ext cx="895350" cy="495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073400" y="2654300"/>
            <a:ext cx="19685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168900" y="5054600"/>
            <a:ext cx="447675" cy="673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616575" y="1828800"/>
            <a:ext cx="41326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Superiors: George, Nina </a:t>
            </a:r>
          </a:p>
          <a:p>
            <a:endParaRPr lang="en-US" dirty="0" smtClean="0"/>
          </a:p>
          <a:p>
            <a:r>
              <a:rPr lang="en-US" dirty="0" smtClean="0"/>
              <a:t>Call the method </a:t>
            </a:r>
            <a:r>
              <a:rPr lang="en-US" dirty="0" err="1" smtClean="0"/>
              <a:t>ReturnSuperiors</a:t>
            </a:r>
            <a:r>
              <a:rPr lang="en-US" dirty="0" smtClean="0"/>
              <a:t>(Nina)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8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07324" y="1233488"/>
            <a:ext cx="11360639" cy="525970"/>
          </a:xfrm>
        </p:spPr>
        <p:txBody>
          <a:bodyPr/>
          <a:lstStyle/>
          <a:p>
            <a:r>
              <a:rPr lang="en-US" dirty="0" smtClean="0"/>
              <a:t>Example:</a:t>
            </a:r>
            <a:endParaRPr lang="bg-BG" dirty="0"/>
          </a:p>
        </p:txBody>
      </p:sp>
      <p:sp>
        <p:nvSpPr>
          <p:cNvPr id="5" name="Oval 4"/>
          <p:cNvSpPr/>
          <p:nvPr/>
        </p:nvSpPr>
        <p:spPr>
          <a:xfrm>
            <a:off x="1536700" y="1828800"/>
            <a:ext cx="1930400" cy="825500"/>
          </a:xfrm>
          <a:prstGeom prst="ellipse">
            <a:avLst/>
          </a:prstGeom>
          <a:solidFill>
            <a:schemeClr val="bg2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Peter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42900" y="29591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Nikolay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692400" y="29591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Nina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1689100" y="42799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Simeon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114800" y="42799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George</a:t>
            </a:r>
            <a:endParaRPr lang="bg-BG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4940300" y="5727700"/>
            <a:ext cx="1930400" cy="8255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Anton</a:t>
            </a:r>
            <a:endParaRPr lang="bg-BG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1689100" y="2654300"/>
            <a:ext cx="36830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7" idx="4"/>
          </p:cNvCxnSpPr>
          <p:nvPr/>
        </p:nvCxnSpPr>
        <p:spPr>
          <a:xfrm flipH="1">
            <a:off x="2844800" y="3784600"/>
            <a:ext cx="812800" cy="495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4"/>
          </p:cNvCxnSpPr>
          <p:nvPr/>
        </p:nvCxnSpPr>
        <p:spPr>
          <a:xfrm>
            <a:off x="3657600" y="3784600"/>
            <a:ext cx="895350" cy="4953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073400" y="2654300"/>
            <a:ext cx="19685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168900" y="5054600"/>
            <a:ext cx="447675" cy="6731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616575" y="1828800"/>
            <a:ext cx="42010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Superiors: George, Nina, Peter </a:t>
            </a:r>
          </a:p>
          <a:p>
            <a:endParaRPr lang="en-US" dirty="0" smtClean="0"/>
          </a:p>
          <a:p>
            <a:r>
              <a:rPr lang="en-US" dirty="0" smtClean="0"/>
              <a:t>Call the method </a:t>
            </a:r>
            <a:r>
              <a:rPr lang="en-US" dirty="0" err="1" smtClean="0"/>
              <a:t>ReturnSuperiors</a:t>
            </a:r>
            <a:r>
              <a:rPr lang="en-US" dirty="0" smtClean="0"/>
              <a:t>(Peter)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15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1103</TotalTime>
  <Words>359</Words>
  <Application>Microsoft Office PowerPoint</Application>
  <PresentationFormat>Custom</PresentationFormat>
  <Paragraphs>105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Тема Office</vt:lpstr>
      <vt:lpstr>1_Тема Office</vt:lpstr>
      <vt:lpstr>2_Тема Office</vt:lpstr>
      <vt:lpstr>Elena Boydeva</vt:lpstr>
      <vt:lpstr>The Task:</vt:lpstr>
      <vt:lpstr>Class Employee</vt:lpstr>
      <vt:lpstr>Main:</vt:lpstr>
      <vt:lpstr>Recursive method ReturnSuperiors</vt:lpstr>
      <vt:lpstr>Example:</vt:lpstr>
      <vt:lpstr>Example:</vt:lpstr>
      <vt:lpstr>Example:</vt:lpstr>
      <vt:lpstr>Example:</vt:lpstr>
      <vt:lpstr>Example:</vt:lpstr>
      <vt:lpstr>Input Data:</vt:lpstr>
      <vt:lpstr>Input Data: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Helena</dc:creator>
  <cp:lastModifiedBy>Helena</cp:lastModifiedBy>
  <cp:revision>80</cp:revision>
  <dcterms:created xsi:type="dcterms:W3CDTF">2015-09-10T13:48:25Z</dcterms:created>
  <dcterms:modified xsi:type="dcterms:W3CDTF">2016-02-05T14:06:16Z</dcterms:modified>
</cp:coreProperties>
</file>

<file path=docProps/thumbnail.jpeg>
</file>